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R01" type="secHead">
  <p:cSld name="SECTION_HEADER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R01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 flipH="1" rot="10800000">
            <a:off x="0" y="728400"/>
            <a:ext cx="9144000" cy="408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"/>
          <p:cNvSpPr/>
          <p:nvPr/>
        </p:nvSpPr>
        <p:spPr>
          <a:xfrm>
            <a:off x="0" y="711888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  <a:defRPr sz="2200">
                <a:solidFill>
                  <a:srgbClr val="000000"/>
                </a:solidFill>
              </a:defRPr>
            </a:lvl1pPr>
            <a:lvl2pPr indent="-3556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sz="2000">
                <a:solidFill>
                  <a:srgbClr val="000000"/>
                </a:solidFill>
              </a:defRPr>
            </a:lvl2pPr>
            <a:lvl3pPr indent="-3429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 sz="1800">
                <a:solidFill>
                  <a:srgbClr val="000000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23550" y="4813799"/>
            <a:ext cx="5487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/>
        </p:nvSpPr>
        <p:spPr>
          <a:xfrm>
            <a:off x="471900" y="4803525"/>
            <a:ext cx="8133300" cy="2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UIT.CS2205.ResearchMethodology</a:t>
            </a:r>
            <a:endParaRPr b="1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R01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" name="Google Shape;4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57150" y="41634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aclanthology.org/N19-1423/" TargetMode="External"/><Relationship Id="rId4" Type="http://schemas.openxmlformats.org/officeDocument/2006/relationships/hyperlink" Target="https://aclanthology.org/2020.findings-emnlp.92/" TargetMode="External"/><Relationship Id="rId10" Type="http://schemas.openxmlformats.org/officeDocument/2006/relationships/hyperlink" Target="https://proceedings.neurips.cc/paper/2017/hash/3f5ee243547dee91fbd053c1c4a845aa-Abstract.html" TargetMode="External"/><Relationship Id="rId9" Type="http://schemas.openxmlformats.org/officeDocument/2006/relationships/hyperlink" Target="https://aclanthology.org/2021.findings-acl.152/" TargetMode="External"/><Relationship Id="rId5" Type="http://schemas.openxmlformats.org/officeDocument/2006/relationships/hyperlink" Target="https://aclanthology.org/2022.lrec-1.35/" TargetMode="External"/><Relationship Id="rId6" Type="http://schemas.openxmlformats.org/officeDocument/2006/relationships/hyperlink" Target="https://www.esann.org/sites/default/files/proceedings/2022/ES2022-45.pdf" TargetMode="External"/><Relationship Id="rId7" Type="http://schemas.openxmlformats.org/officeDocument/2006/relationships/hyperlink" Target="https://arxiv.org/abs/2106.06738" TargetMode="External"/><Relationship Id="rId8" Type="http://schemas.openxmlformats.org/officeDocument/2006/relationships/hyperlink" Target="https://www.esann.org/sites/default/files/proceedings/2022/ES2022-45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TranVanTinhUIT/CS2205.APR2023" TargetMode="External"/><Relationship Id="rId4" Type="http://schemas.openxmlformats.org/officeDocument/2006/relationships/hyperlink" Target="https://www.youtube.com/watch?v=QzBv7oK5sbE" TargetMode="External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460950" y="1019950"/>
            <a:ext cx="8222100" cy="13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/>
              <a:t>PHÂN LOẠI Ý KIẾN KHÁCH HÀNG VĂN BẢN TIẾNG VIỆT VỚI MÔ HÌNH PhoBERT</a:t>
            </a:r>
            <a:endParaRPr b="1"/>
          </a:p>
        </p:txBody>
      </p:sp>
      <p:sp>
        <p:nvSpPr>
          <p:cNvPr id="67" name="Google Shape;67;p13"/>
          <p:cNvSpPr txBox="1"/>
          <p:nvPr>
            <p:ph type="title"/>
          </p:nvPr>
        </p:nvSpPr>
        <p:spPr>
          <a:xfrm>
            <a:off x="2344200" y="2832425"/>
            <a:ext cx="44556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 sz="2400"/>
              <a:t>Trần Văn Tịnh - 220101039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Kết quả dự kiến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/>
              <a:t>Mô hình có độ chính xác và hiệu suất vượt trội hơn các mô hình cũ.</a:t>
            </a:r>
            <a:endParaRPr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Khả năng hiểu và xử lý ngôn ngữ tự nhiên một cách hiệu quả và chính xác.</a:t>
            </a:r>
            <a:endParaRPr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Ứng dụng vào thực tế nhằm tối ưu hóa chiến lược kinh doanh, chất lượng sản phẩm.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Tài liệu tham khảo</a:t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/>
              <a:t>[</a:t>
            </a:r>
            <a:r>
              <a:rPr lang="en" sz="1200"/>
              <a:t>1]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Jacob Devlin, Ming-Wei Chang, Kenton Lee, Kristina Toutanova: BERT: Pre-training of Deep Bidirectional Transformers for Language Understanding. NAACL-HLT (1) 2019: 4171-4186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[2]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Dat Quoc Nguyen, Anh Tuan Nguyen: PhoBERT: Pre-trained language models for Vietnamese. EMNLP (Findings) 2020: 1037-1042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[3] </a:t>
            </a:r>
            <a:r>
              <a:rPr lang="en" sz="1200" u="sng">
                <a:solidFill>
                  <a:schemeClr val="hlink"/>
                </a:solidFill>
                <a:hlinkClick r:id="rId5"/>
              </a:rPr>
              <a:t>Nguyen Phuc Minh, Tran Hoang Vu, Vu Hoang, Ta Duc Huy, Trung Huu Bui, Steven Quoc Hung Truong:ViHealthBERT: Pre-trained Language Models for Vietnamese in Health Text Mining. LREC 2022: 328-337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[4] </a:t>
            </a:r>
            <a:r>
              <a:rPr lang="en" sz="1200" u="sng">
                <a:solidFill>
                  <a:schemeClr val="hlink"/>
                </a:solidFill>
                <a:hlinkClick r:id="rId6"/>
              </a:rPr>
              <a:t>Philip Kenneweg, Sarah Schröder, Barbara Hammer:Neural Architecture Search for Sentence Classification with BERT. ESANN 2022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[5] </a:t>
            </a:r>
            <a:r>
              <a:rPr lang="en" sz="1200" u="sng">
                <a:solidFill>
                  <a:schemeClr val="hlink"/>
                </a:solidFill>
                <a:hlinkClick r:id="rId7"/>
              </a:rPr>
              <a:t>Jinghui Lu, Maeve Henchion, Ivan Bacher, Brian Mac Namee: A Sentence-level Hierarchical BERT Model for Document Classification with Limited Labelled Data. CoRR abs/2106.06738 (2021)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[6] </a:t>
            </a:r>
            <a:r>
              <a:rPr lang="en" sz="1200" u="sng">
                <a:solidFill>
                  <a:schemeClr val="hlink"/>
                </a:solidFill>
                <a:hlinkClick r:id="rId8"/>
              </a:rPr>
              <a:t>Philip Kenneweg, Sarah Schröder, Barbara Hammer:Neural Architecture Search for Sentence Classification with BERT. ESANN 2022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[7] </a:t>
            </a:r>
            <a:r>
              <a:rPr lang="en" sz="1200" u="sng">
                <a:solidFill>
                  <a:schemeClr val="hlink"/>
                </a:solidFill>
                <a:hlinkClick r:id="rId9"/>
              </a:rPr>
              <a:t>Yijin Xiong, Yukun Feng, Hao Wu, Hidetaka Kamigaito, Manabu Okumura:Fusing Label Embedding into BERT: An Efficient Improvement for Text Classification. ACL/IJCNLP (Findings) 2021: 1743-1750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[8] </a:t>
            </a:r>
            <a:r>
              <a:rPr lang="en" sz="1200" u="sng">
                <a:solidFill>
                  <a:schemeClr val="hlink"/>
                </a:solidFill>
                <a:hlinkClick r:id="rId10"/>
              </a:rPr>
              <a:t>Ashish Vaswani, Noam Shazeer, Niki Parmar, Jakob Uszkoreit, Llion Jones, Aidan N. Gomez, Lukasz Kaiser, Illia Polosukhin: Attention is All you Need. NIPS 2017: 5998-6008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Tóm tắt 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/>
              <a:t>Lớp: CS2205.APR2023</a:t>
            </a:r>
            <a:endParaRPr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/>
              <a:t>Link Github: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https://github.com/TranVanTinhUIT/CS2205.APR2023</a:t>
            </a:r>
            <a:endParaRPr sz="18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Link YouTube video: 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180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</a:t>
            </a: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https://www.youtube.com/watch?v=QzBv7oK5sbE</a:t>
            </a:r>
            <a:endParaRPr sz="18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Ảnh + Họ và Tên: Trần Văn Tịnh</a:t>
            </a:r>
            <a:endParaRPr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MSHV: 220101039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  <p:pic>
        <p:nvPicPr>
          <p:cNvPr id="74" name="Google Shape;74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2023" y="2060812"/>
            <a:ext cx="2029464" cy="2572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Ý kiến khách hàng đóng vai trò thiết yếu cho việc cải thiện chất lượng dịch vụ và nâng cao sự hài lòng của khách hàng.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Các cách thủ công để phân tích các ý kiến, đánh giá mất rất nhiều thời gian và việc tổng quát hóa các kết quả cũng rất khó khăn.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=&gt; Công cụ tự động phân tích các ý kiến, đánh giá của khách hàng.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Giới thiệu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Giới thiệu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BERT, một mô hình NLP sử dụng kiến trúc Transformer và huấn luyện trên một lượng dữ liệu lớn để hiểu ngữ nghĩa từ và ngữ cảnh trong câu.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PhoBERT, mô hình NLP huấn luyện cho dữ liệu Tiếng Việt dựa trên BERT.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Giới thiệu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71900" y="791275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900" y="1002250"/>
            <a:ext cx="7639050" cy="29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Mục tiêu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Xây dựng mô hình phân loại ý kiến khách hàng vào các lớp cho trước với hiệu suất và độ chính xác cao.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Ứng dụng kết quả xây dựng công cụ hỗ trợ doanh nghiệp, tổ chức tự động phân loại ý kiến của khách hàng.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Đặt tiền đề cho các nghiên cứu sâu hơn (phân tích và thống kê những đóng góp mà khách hàng đề cập và mong muốn cải thiện).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Nội dung và Phương pháp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" sz="2100">
                <a:latin typeface="Roboto"/>
                <a:ea typeface="Roboto"/>
                <a:cs typeface="Roboto"/>
                <a:sym typeface="Roboto"/>
              </a:rPr>
              <a:t>Thu thập và tiền xử lý dữ liệu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Thu thập dữ liệu huấn luyện từ các trang web như Booking.com, Agoda, Expedia,... và một bộ dữ liệu test để đánh giá mô hình.</a:t>
            </a:r>
            <a:endParaRPr/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Tiền xử lý: loại bỏ dấu câu không cần thiết, ký tự đặc biệt, icon,..</a:t>
            </a:r>
            <a:endParaRPr/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Mã hóa dữ liệu thành các token phù hợp với mô hình. [CLS] bắt đầu câu, [SEP] kết thúc câu. Ngoài ra token [PAD] được thêm để câu có độ dài phù hợp nhằm cải thiện hiệu suất.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Nội dung và Phương pháp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Huấn luyện và tinh chỉnh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Thêm lớp output và tiếp tục huấn luyện PhoBERT trên tập dữ liệu đã thu thập cho tác vụ phân loại ý kiến.</a:t>
            </a:r>
            <a:endParaRPr/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Tinh chỉnh mô hình bằng các kỹ thuật fine-tuning như Gradient, Regularization, Cross-Validation.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Nội dung và Phương pháp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Đánh giá mô hình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Đánh giá độ chính xác và hiệu suất của mô hình trên dữ liệu test.</a:t>
            </a:r>
            <a:endParaRPr/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So sánh kết quả với các phương pháp truyền thống như SVM, Naive Bayes, Random Forest và các mô hình học sâu như CNN, RNN, BERT.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 - R01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